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6858000" cx="12192000"/>
  <p:notesSz cx="6858000" cy="9144000"/>
  <p:embeddedFontLst>
    <p:embeddedFont>
      <p:font typeface="Courgette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9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237561-317B-4A77-97B5-360D769D3D78}">
  <a:tblStyle styleId="{DF237561-317B-4A77-97B5-360D769D3D78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EF4E7"/>
          </a:solidFill>
        </a:fill>
      </a:tcStyle>
    </a:wholeTbl>
    <a:band1H>
      <a:tcTxStyle b="off" i="off"/>
      <a:tcStyle>
        <a:fill>
          <a:solidFill>
            <a:srgbClr val="DBE9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BE9CB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Courgette-regular.fntdata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Bonjour tout le monde, bonne année :)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Merci au snowcamp de nous </a:t>
            </a:r>
            <a:r>
              <a:rPr lang="fr-FR"/>
              <a:t>accueillir</a:t>
            </a:r>
            <a:r>
              <a:rPr lang="fr-FR"/>
              <a:t> pour cette conférence</a:t>
            </a:r>
            <a:endParaRPr/>
          </a:p>
        </p:txBody>
      </p:sp>
      <p:sp>
        <p:nvSpPr>
          <p:cNvPr id="179" name="Google Shape;17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il n’est pas beau le sapin avec toutes ces décoration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la beauté est subjective dirons nous, je ne voudrais pas te vexer</a:t>
            </a:r>
            <a:endParaRPr/>
          </a:p>
        </p:txBody>
      </p:sp>
      <p:sp>
        <p:nvSpPr>
          <p:cNvPr id="308" name="Google Shape;3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C’est quand même plus simple à lire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Question de point de vue, et comment sont créés nos méthodes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Tu es sur de vouloir savoir ?</a:t>
            </a:r>
            <a:br>
              <a:rPr lang="fr-F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Oui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Par instrumentation du code durant la phase de compiation !</a:t>
            </a:r>
            <a:br>
              <a:rPr lang="fr-FR"/>
            </a:br>
            <a:br>
              <a:rPr lang="fr-FR"/>
            </a:br>
            <a:r>
              <a:rPr lang="fr-FR"/>
              <a:t>Hervé : Donc le code en production n’est pas celui que j’ai </a:t>
            </a:r>
            <a:r>
              <a:rPr lang="fr-FR"/>
              <a:t>développé</a:t>
            </a:r>
            <a:r>
              <a:rPr lang="fr-FR"/>
              <a:t>, Oulà et pas </a:t>
            </a:r>
            <a:r>
              <a:rPr lang="fr-FR"/>
              <a:t>d'interaction</a:t>
            </a:r>
            <a:r>
              <a:rPr lang="fr-FR"/>
              <a:t> désagréable avec d’autres outils qui en font comme Sonar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Non t’inquiétes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Ouais ok mais dans mon ide, ça se passe comment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T’es pas moderne, un petit plugin et on en parle plus :)</a:t>
            </a:r>
            <a:br>
              <a:rPr lang="fr-FR"/>
            </a:br>
            <a:br>
              <a:rPr lang="fr-FR"/>
            </a:br>
            <a:r>
              <a:rPr lang="fr-FR"/>
              <a:t>Hervé : Ok passons, mais ça fait quand même arbre de noël, on pourrait pas réfléchir à autre chose ? Parce que bon on aurait pu mettre le champs public, ça aurait tout autant marcher.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fr-FR"/>
            </a:br>
            <a:r>
              <a:rPr lang="fr-FR"/>
              <a:t>Alban : Faut lire un peu la documentation, regarde (animation suivante) avec @Data j’ai mon annotation all in one.</a:t>
            </a:r>
            <a:br>
              <a:rPr lang="fr-FR"/>
            </a:br>
            <a:br>
              <a:rPr lang="fr-FR"/>
            </a:br>
            <a:r>
              <a:rPr lang="fr-FR"/>
              <a:t>Hervé : Effectivement, même le warning comme quoi elle aurait pu être immutable </a:t>
            </a:r>
            <a:r>
              <a:rPr lang="fr-FR"/>
              <a:t>disparaît</a:t>
            </a:r>
            <a:r>
              <a:rPr lang="fr-FR"/>
              <a:t> … Et comment je fais pour savoir si une méthode générée est utilisée.</a:t>
            </a:r>
            <a:br>
              <a:rPr lang="fr-FR"/>
            </a:br>
            <a:br>
              <a:rPr lang="fr-FR"/>
            </a:br>
            <a:r>
              <a:rPr lang="fr-FR"/>
              <a:t>Alban : C’est pas grave, au moins elles sont là.</a:t>
            </a:r>
            <a:br>
              <a:rPr lang="fr-FR"/>
            </a:br>
            <a:br>
              <a:rPr lang="fr-FR"/>
            </a:br>
            <a:r>
              <a:rPr lang="fr-FR"/>
              <a:t>Hervé : ouais … bon et avec tout ça, on fait comment avec la </a:t>
            </a:r>
            <a:r>
              <a:rPr lang="fr-FR"/>
              <a:t>persistance</a:t>
            </a:r>
            <a:r>
              <a:rPr lang="fr-FR"/>
              <a:t> car le premier besoin du client c’est de lister les marteaux par marques … et c’est un passionné il les a tous en BDD.</a:t>
            </a:r>
            <a:br>
              <a:rPr lang="fr-FR"/>
            </a:br>
            <a:br>
              <a:rPr lang="fr-F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C’est justement là où va utiliser le framework Spring ! Il a un module Spring Data JPA.</a:t>
            </a:r>
            <a:br>
              <a:rPr lang="fr-FR"/>
            </a:br>
            <a:br>
              <a:rPr lang="fr-FR"/>
            </a:br>
            <a:r>
              <a:rPr lang="fr-FR"/>
              <a:t>Hervé : Ouais alors ça marche comment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Spring Data JPA va être une surcouche à JPA qui va lui même être implémenter par Hibernate qui va se servir à son tour de JDBC pour communiquer avec la base de donnée.</a:t>
            </a:r>
            <a:br>
              <a:rPr lang="fr-FR"/>
            </a:br>
            <a:br>
              <a:rPr lang="fr-FR"/>
            </a:br>
            <a:r>
              <a:rPr lang="fr-FR"/>
              <a:t>Hervé : Et on avait pas parler de quelque chose de léger à la base.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T’inquiétes …</a:t>
            </a:r>
            <a:br>
              <a:rPr lang="fr-FR"/>
            </a:br>
            <a:br>
              <a:rPr lang="fr-FR"/>
            </a:br>
            <a:r>
              <a:rPr lang="fr-FR"/>
              <a:t>Hervé : Et on fait comment pour ajouter tout ça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Via un simple starter et le tour est jouer, toutes les autres dépendances sont ajouter avec des versions cohérente grâce à Spring-Boot.</a:t>
            </a:r>
            <a:endParaRPr/>
          </a:p>
        </p:txBody>
      </p:sp>
      <p:sp>
        <p:nvSpPr>
          <p:cNvPr id="330" name="Google Shape;33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Hervé : Et comment tu fais pour modéliser les entités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Simple avec des annotations ? On peut définir quelle table l’entité map, quel champs correspond à quelle colonne et même décrire les jointures et si on est joeur on peut avoir une entité qui à un nom différent des colones 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Cela facilite la relecture de code en plus. Et Pourquoi tu as ajouté encore une annotation le @NoArgsConstructor ?</a:t>
            </a:r>
            <a:br>
              <a:rPr lang="fr-FR"/>
            </a:br>
            <a:br>
              <a:rPr lang="fr-FR"/>
            </a:br>
            <a:r>
              <a:rPr lang="fr-FR"/>
              <a:t>Alban : Mais c’est rien ça, c’est pour Hibernate et le fait qu’il proxy les entités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Et le côté léger, on en reparle quand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27a36c2e9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927a36c2e9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Hervé : Je t’avais pas déjà dit que Noël, c’est passé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Alban : Ce que je propose c’est au prochain noel tu te déguise en Grintch et non en Père Noël</a:t>
            </a:r>
            <a:endParaRPr/>
          </a:p>
        </p:txBody>
      </p:sp>
      <p:sp>
        <p:nvSpPr>
          <p:cNvPr id="381" name="Google Shape;381;g3927a36c2e9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927a36c2e9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927a36c2e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Hervé: c’est quoi cette classe repository qui étend je ne sais pas trop quoi 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Alban : C’est  repository JPA, c’est juste une interface, on a déjà toutes les opérations dedans.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Même celle d’écriture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Oui pourquoi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C’est pas une feature qui est demandé pour l’instant.</a:t>
            </a:r>
            <a:br>
              <a:rPr lang="fr-FR"/>
            </a:br>
            <a:br>
              <a:rPr lang="fr-FR"/>
            </a:br>
            <a:r>
              <a:rPr lang="fr-FR"/>
              <a:t>Alban : Si tu veux on ajoute @Immutable sur l’entité Hibernate ?</a:t>
            </a:r>
            <a:br>
              <a:rPr lang="fr-FR"/>
            </a:br>
            <a:br>
              <a:rPr lang="fr-FR"/>
            </a:br>
            <a:r>
              <a:rPr lang="fr-FR"/>
              <a:t>Hervé : (qui s’apprête à dire quelque chose)</a:t>
            </a:r>
            <a:br>
              <a:rPr lang="fr-FR"/>
            </a:br>
            <a:br>
              <a:rPr lang="fr-FR"/>
            </a:br>
            <a:r>
              <a:rPr lang="fr-FR"/>
              <a:t>Alban : Oui je sais l’arbre de noël … Mais c’est tellement beau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à force ca va être le thème du lancement de Maria Carrey l’année prochaine. Et si je veux ajouter une opération spécifique avec un filtre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C’est facile, c’est de la convention over configuration, tu ajoutes la méthode avec le bon nom et ça marche tout seul</a:t>
            </a:r>
            <a:endParaRPr/>
          </a:p>
        </p:txBody>
      </p:sp>
      <p:sp>
        <p:nvSpPr>
          <p:cNvPr id="388" name="Google Shape;388;g3927a36c2e9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C’est bon on est capable de trouver un marteau, tous les marteaux d’une marque, et toutes les marques de marteaux avec les types de marteaux associés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Tu as testé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Bien sur et voici le tests que j’ai fait ! 50 marques de marteaux différentes et et 100 marteaux différents par marque, on a tout chargé en 60 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D’accord mais tu as testé sur des données </a:t>
            </a:r>
            <a:r>
              <a:rPr lang="fr-FR"/>
              <a:t>représentative</a:t>
            </a:r>
            <a:r>
              <a:rPr lang="fr-FR"/>
              <a:t> de la production ?</a:t>
            </a:r>
            <a:endParaRPr/>
          </a:p>
        </p:txBody>
      </p:sp>
      <p:sp>
        <p:nvSpPr>
          <p:cNvPr id="397" name="Google Shape;39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Mais non pas besoin mon test montre bien que c’est rapide tu remets en doute mes compétences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non …. pas du tout</a:t>
            </a:r>
            <a:endParaRPr/>
          </a:p>
        </p:txBody>
      </p:sp>
      <p:sp>
        <p:nvSpPr>
          <p:cNvPr id="413" name="Google Shape;4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J’ai une mauvaise nouvelle, BricoShop est furax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Ah bon pourquoi ? Pourtant les tests que tu as fait semblait montrer que c’était ok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 : Alors il avait demandé une application légère pour l’installer sur des postes faibles en ressources et qui peut tenir une certaine charge car ils sont les spécialistes du marteau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Attends je regarde … Ah ouais on démarre en 4,5 secondes et notre livrable fait déjà 81 Mo. Et puis j’ai analysé le problème de charge, en fait ils ont beaucoup de marteaux … et j’ai </a:t>
            </a:r>
            <a:r>
              <a:rPr lang="fr-FR"/>
              <a:t>regardé</a:t>
            </a:r>
            <a:r>
              <a:rPr lang="fr-FR"/>
              <a:t> la mémoire de la JVM et ça fait pas plaisir.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: On est </a:t>
            </a:r>
            <a:r>
              <a:rPr lang="fr-FR"/>
              <a:t>complètement</a:t>
            </a:r>
            <a:r>
              <a:rPr lang="fr-FR"/>
              <a:t> à côté de la plaque en fait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27a36c2e9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927a36c2e9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Alban : Tu sais d’où ça vient ?</a:t>
            </a:r>
            <a:br>
              <a:rPr lang="fr-FR"/>
            </a:br>
            <a:br>
              <a:rPr lang="fr-FR"/>
            </a:br>
            <a:r>
              <a:rPr lang="fr-FR"/>
              <a:t>Hervé : Oui j’ai ouvert un ticket Jira chez Hibernate, ils vont corriger mais les performances resteront dégradé par rapport à la version précédente d’hibernate. Une sombre histoire de produit cartésien qui veulent </a:t>
            </a:r>
            <a:r>
              <a:rPr lang="fr-FR"/>
              <a:t>éviter</a:t>
            </a:r>
            <a:r>
              <a:rPr lang="fr-FR"/>
              <a:t> avec algo qui va dégrader les performances de façon drastique avec le nombre d’entité récupérer de la BDD.</a:t>
            </a:r>
            <a:br>
              <a:rPr lang="fr-FR"/>
            </a:br>
            <a:r>
              <a:rPr lang="fr-FR"/>
              <a:t>Bref, en l’état ça va être compliqué d’avoir les performances attendus.</a:t>
            </a:r>
            <a:br>
              <a:rPr lang="fr-FR"/>
            </a:br>
            <a:r>
              <a:rPr lang="fr-FR"/>
              <a:t> </a:t>
            </a:r>
            <a:br>
              <a:rPr lang="fr-FR"/>
            </a:br>
            <a:r>
              <a:rPr lang="fr-FR"/>
              <a:t>Alban : Bon tu as quelque chose d’autre à proposer ?</a:t>
            </a:r>
            <a:endParaRPr/>
          </a:p>
        </p:txBody>
      </p:sp>
      <p:sp>
        <p:nvSpPr>
          <p:cNvPr id="435" name="Google Shape;435;g3927a36c2e9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29933e6d7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929933e6d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 </a:t>
            </a:r>
            <a:r>
              <a:rPr lang="fr-FR"/>
              <a:t>: On repart des besoins ?</a:t>
            </a:r>
            <a:br>
              <a:rPr lang="fr-FR"/>
            </a:br>
            <a:br>
              <a:rPr lang="fr-FR"/>
            </a:br>
            <a:r>
              <a:rPr lang="fr-FR"/>
              <a:t>Alban : et tu as une idée d’outil plus léger qui pourrait répondre aux besoin ?</a:t>
            </a:r>
            <a:endParaRPr/>
          </a:p>
        </p:txBody>
      </p:sp>
      <p:sp>
        <p:nvSpPr>
          <p:cNvPr id="443" name="Google Shape;44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fr-FR"/>
              <a:t>Hervé : Les lambdas ça te pose pas trop de probléme, j’espère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Euh non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 </a:t>
            </a:r>
            <a:r>
              <a:rPr lang="fr-FR"/>
              <a:t>: Je te propose d’utiliser Javalin qui est outil qui se présente comme une librairie pour faire des application web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Alban: D’accord mais tu me fait un peu peur, le truc à pour logo une Etoile de la Mort …  et comment on l’utilise</a:t>
            </a:r>
            <a:br>
              <a:rPr lang="fr-FR"/>
            </a:br>
            <a:br>
              <a:rPr lang="fr-FR"/>
            </a:br>
            <a:r>
              <a:rPr lang="fr-FR"/>
              <a:t>Hervé : Tu as vu sur la page de garde c’est le code pour faire un HelloWorld. C’est plutôt simple.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un peu comme le springboot initializer</a:t>
            </a:r>
            <a:endParaRPr/>
          </a:p>
        </p:txBody>
      </p:sp>
      <p:sp>
        <p:nvSpPr>
          <p:cNvPr id="453" name="Google Shape;45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 : On voit dans l’application que l’on crée le container web Javalin (une simple surcouche à un Jetty) et on voit dans notre controller l’association une URL et la fonction qui va éxécuter la demande.</a:t>
            </a:r>
            <a:br>
              <a:rPr lang="fr-FR">
                <a:solidFill>
                  <a:srgbClr val="000000"/>
                </a:solidFill>
              </a:rPr>
            </a:br>
            <a:br>
              <a:rPr lang="fr-FR">
                <a:solidFill>
                  <a:srgbClr val="000000"/>
                </a:solidFill>
              </a:rPr>
            </a:br>
            <a:r>
              <a:rPr lang="fr-FR">
                <a:solidFill>
                  <a:srgbClr val="000000"/>
                </a:solidFill>
              </a:rPr>
              <a:t>Alban : Tu as vu qu’il y a toujours la partie HelloWorld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 : Oui t’inquiétes … On fera un ticket dans le backlog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 : Y autant de ligne de code que Spring boot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Ah bah non, on a plus d’injecteur de dépendance, j’ai fait ma propre factory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 </a:t>
            </a:r>
            <a:r>
              <a:rPr lang="fr-FR"/>
              <a:t>: ça n’a pas été trop long écrire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Ah non, et puis quand il manquait une dépendance, je le voyais de suite sans compter que mes services n’ont plus d’annotation et sont donc purement métier !</a:t>
            </a:r>
            <a:endParaRPr/>
          </a:p>
        </p:txBody>
      </p:sp>
      <p:sp>
        <p:nvSpPr>
          <p:cNvPr id="462" name="Google Shape;46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Mais du coup, pour les DTOs on reprend lombok après tout ce n’est pas un framework lourd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: Il était une fois Java 17 et les records … Nos DTOs sont immutables et on profite du langage qui nous apportent automatiquement les setters associés, la méthode toString </a:t>
            </a:r>
            <a:r>
              <a:rPr lang="fr-FR"/>
              <a:t>redéfini</a:t>
            </a:r>
            <a:r>
              <a:rPr lang="fr-FR"/>
              <a:t> et une hashcode/equals optimisé.</a:t>
            </a:r>
            <a:br>
              <a:rPr lang="fr-FR"/>
            </a:br>
            <a:br>
              <a:rPr lang="fr-FR"/>
            </a:br>
            <a:r>
              <a:rPr lang="fr-FR"/>
              <a:t>Alban : C’est sur que c’est plus simple …</a:t>
            </a:r>
            <a:endParaRPr/>
          </a:p>
        </p:txBody>
      </p:sp>
      <p:sp>
        <p:nvSpPr>
          <p:cNvPr id="476" name="Google Shape;476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27a36c2e9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927a36c2e9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Alban : nonnnnnnnnnnnnnnnn mon sapin tu as fais quoi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Hervé : Et le sapin de noel se sent mieux :)</a:t>
            </a:r>
            <a:endParaRPr/>
          </a:p>
        </p:txBody>
      </p:sp>
      <p:sp>
        <p:nvSpPr>
          <p:cNvPr id="491" name="Google Shape;491;g3927a36c2e9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Mais du coup avec la base de données, on fait comment du Jdbc pur, ou tu as une autre idée de génie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Alors on va éviter de faire du JDBC pur, c’est assez verbeux à écrire même si c’est performant. J’ai trouvé une librairie qui se présente comme un ORM léger ! Cela va nous faire gagner du temps sur le mapping des resultset tout en restant très proche de Jdbc.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 : Pourquoi tu as ajouté la dépendance jackson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</a:t>
            </a:r>
            <a:r>
              <a:rPr lang="fr-FR"/>
              <a:t> : Javalin ne vient pas avec plein de fonctionnalité pré implémenté, c’est à nous de choisir ce que l’on veut ajouter à notre application en fonction de notre besoin. J’ai donc ajouter la lib qui nous permet de </a:t>
            </a:r>
            <a:r>
              <a:rPr lang="fr-FR"/>
              <a:t>sérialiser</a:t>
            </a:r>
            <a:r>
              <a:rPr lang="fr-FR"/>
              <a:t> en json. C’est Javalin qui fera la serialization mais il n’embarque pas la dépendance par défaut !</a:t>
            </a:r>
            <a:endParaRPr/>
          </a:p>
        </p:txBody>
      </p:sp>
      <p:sp>
        <p:nvSpPr>
          <p:cNvPr id="498" name="Google Shape;49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Alban : Et comment tu fais pour modéliser les entités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 : Comme on le veut, Jdbi ne nous impose pas de mapping via des annotations.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peut même utiliser des records, il fera le mapping automatique du resultset vers le record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n’a pas à se préoccuper non plus d’une gestion d’un cache et les entités ne sont pas proxifié non plus.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927a36c2e9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927a36c2e9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Hervé : Là je l’aime beaucoup plus le sapin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Alban : Pas moi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927a36c2e9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927a36c2e9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927a36c2e9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Alban : Et le repository il ressemble à quoi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Je préfère parler de DAO ici mais je dois écrire ma requête SQL, je n’ai pas toute plein d’opération déjà écrite pour moi.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J’y ai gagner en visibilité sur ce que je fais sur mes entités.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a accès à un DSL qui peut ressembler à l’API Stream de Java pour effectuer des opérations.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fr-FR"/>
            </a:br>
            <a:r>
              <a:rPr lang="fr-FR"/>
              <a:t>La contre partie il savoir écrire du SQL ca ne te pose de soucis de toutes façon et  c’est pas un DBA qui va nous en vouloir.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0" name="Google Shape;540;g3927a36c2e9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C’est bon on est capable de trouver un marteau, tous les marteaux d’une marque, et toutes les marques de marteaux avec les types de marteaux associés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Tu as testé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Bien sur et voici le tests que j’ai fait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lang="fr-FR"/>
              <a:t> : Donc en gros tu réussi à faire ce que la précédente application n’arrivait pas à faire,  Top ! Allez on livre et on prévient BricoShop</a:t>
            </a:r>
            <a:endParaRPr/>
          </a:p>
        </p:txBody>
      </p:sp>
      <p:sp>
        <p:nvSpPr>
          <p:cNvPr id="549" name="Google Shape;54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n'est pas trop réseaux sociaux mais vous pouvez nous trouver sur LinkedIn ☺</a:t>
            </a:r>
            <a:endParaRPr/>
          </a:p>
        </p:txBody>
      </p:sp>
      <p:sp>
        <p:nvSpPr>
          <p:cNvPr id="216" name="Google Shape;21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 : J’ai une mauvaise nouvelle, BricoShop est super content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Hervé</a:t>
            </a:r>
            <a:r>
              <a:rPr lang="fr-FR"/>
              <a:t> : C’est vrai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b="0" i="0" lang="fr-FR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/>
              <a:t> : Oui l’application démarre plus vite et est beaucoup plus légère. Elle a aussi chargé tout le catalogue de marteaux en 10 secondes.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Oui, j’en ai profité pour regarder la </a:t>
            </a:r>
            <a:r>
              <a:rPr lang="fr-FR"/>
              <a:t>consommation</a:t>
            </a:r>
            <a:r>
              <a:rPr lang="fr-FR"/>
              <a:t> mémoire ! Je me suis couché beaucoup plus tôt hier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rgbClr val="000000"/>
                </a:solidFill>
              </a:rPr>
              <a:t>Alban</a:t>
            </a:r>
            <a:r>
              <a:rPr lang="fr-FR"/>
              <a:t> : Le client est ravi de ce que l’on a fait pour lui, ça colle à son besoin et il a même des idées de nouvelles fonctionnalités </a:t>
            </a:r>
            <a:endParaRPr/>
          </a:p>
        </p:txBody>
      </p:sp>
      <p:sp>
        <p:nvSpPr>
          <p:cNvPr id="564" name="Google Shape;56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Nombre de dépendance augmente la surface d’attaque, donc attention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Dépendance à l’open source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Frameworkless </a:t>
            </a:r>
            <a:endParaRPr/>
          </a:p>
        </p:txBody>
      </p:sp>
      <p:sp>
        <p:nvSpPr>
          <p:cNvPr id="576" name="Google Shape;57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Bon on a des jolis résultats, mais il est intéressant de les comprendre.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va essayer comprendre pourquoi Spring que l’on retrouve partout s’est retrouvé en difficulté.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HERVE</a:t>
            </a:r>
            <a:endParaRPr/>
          </a:p>
        </p:txBody>
      </p:sp>
      <p:sp>
        <p:nvSpPr>
          <p:cNvPr id="603" name="Google Shape;6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Parler de log4j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Exposition aux failles / CVE / → attention avec les applications dans le cloud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Gestion interdépendance quand monté de version</a:t>
            </a:r>
            <a:endParaRPr/>
          </a:p>
        </p:txBody>
      </p:sp>
      <p:sp>
        <p:nvSpPr>
          <p:cNvPr id="632" name="Google Shape;63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a beaucoup de </a:t>
            </a:r>
            <a:r>
              <a:rPr lang="fr-FR"/>
              <a:t>structure</a:t>
            </a:r>
            <a:r>
              <a:rPr lang="fr-FR"/>
              <a:t> qui se lancent dans des politiques RSE et on peut à juste titre se demander dans quelle mesure l’informatique et le dev peut avoir un impact ou non dans le cadre d’un </a:t>
            </a:r>
            <a:r>
              <a:rPr lang="fr-FR"/>
              <a:t>politique</a:t>
            </a:r>
            <a:r>
              <a:rPr lang="fr-FR"/>
              <a:t> RSE, ou tout simplement dans une politique d’économie d’entretripse.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Si j’ai une stack qui est à besoin de 4go et l’autre de 1go ou moins fois le nombre d’applications et le nombre d’instance pour la redondance ben ca commence à chiffrer tout ca. Il faut </a:t>
            </a:r>
            <a:r>
              <a:rPr lang="fr-FR"/>
              <a:t>contrebalancer</a:t>
            </a:r>
            <a:r>
              <a:rPr lang="fr-FR"/>
              <a:t> ce coût </a:t>
            </a:r>
            <a:r>
              <a:rPr lang="fr-FR"/>
              <a:t>avec</a:t>
            </a:r>
            <a:r>
              <a:rPr lang="fr-FR"/>
              <a:t> la charge de développement et le coût, et la maintenance associé.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n’est pas sur quelque chose de tout blanc ou noir c’est plutot une reflexion à avoir. </a:t>
            </a:r>
            <a:endParaRPr/>
          </a:p>
        </p:txBody>
      </p:sp>
      <p:sp>
        <p:nvSpPr>
          <p:cNvPr id="669" name="Google Shape;66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Maintenant on peut essayer d’optimiser sa stack actuelle, il y a plusieurs possibilité.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L’utilisation de Spring Native avec GraalVM par exemple.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Java 25 avec l’aot attention ce n’est pas toujours compatible avec et la couche de proxy.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On peut réfléchir à creuser du côté Quarkus, Micronaute, Vertx … bref il y a plein d’autres librairie ou framework disponible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Insistez sur le fait que la légèreté d’une application permet de mieux l’entretenir.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Les montées de versions où l’apparition de failles sont plus basses par définition (moins de dépendance à gérer)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La code base est au final plus loud côté tout framework, car il vient avec une code base déjà très lourde.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Pour les contraintes, un truc tout simple Hibernate nous réclame un constructeur sans argument sur l’entité. Là où avec Jdbi on est plus libre de façonner nos entités.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Il n’y a pas de bonnes ou de mauvaises solutions il y a des outils adaptés à chaque problème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Parler de nos expériences 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Un batch developé en Spring Batch + Hibernate pour intégrer 24 millions de Siret en BDD 5h =&gt; 1jour de dev une lib + jdbc 14 minutes =&gt; Et pourtant réticence face à un code complexe =&gt; Pédagogie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Une application de trading electronique developé uniquement avec des lib légeres =&gt; Productivité identique, gain de maitrise sur ce qui est fait, application plus légère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fr-FR"/>
              <a:t>Migration Spring sécurité sur l’API Oauth2 : Faire rentrer un rond dans une étoiles. Décision d’implémenter le process d’authentification nous même pour coller à l’ecosystéme. Développement court et l’équipe à repris la connaissance sur cette partie qui était vue comme une boite noire.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Mais les Framework sont présents chez les clients et ils ont aussi de l’intérêt.</a:t>
            </a:r>
            <a:endParaRPr/>
          </a:p>
        </p:txBody>
      </p:sp>
      <p:sp>
        <p:nvSpPr>
          <p:cNvPr id="705" name="Google Shape;70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 retenir choisissez les bons outils celui qui est adapté à votre besoin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Connaissez vos outils, comment ils fonctionnent, leurs limites, votre cadre de travail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Lire la définition de ce qu’est un framework on peut prendre l’exemple de Spring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Lire la définition de ce qu’est une librairie on peut prendre l’exemple de Log4j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Ces définitions ne sont pas le fruit de notre </a:t>
            </a:r>
            <a:r>
              <a:rPr lang="fr-FR"/>
              <a:t>imagination</a:t>
            </a:r>
            <a:r>
              <a:rPr lang="fr-FR"/>
              <a:t> mais wikipedia donc libre à vous de les changer, ce que l’on peut dire au final, ce sont les outils du developpeurs.</a:t>
            </a:r>
            <a:endParaRPr/>
          </a:p>
        </p:txBody>
      </p:sp>
      <p:sp>
        <p:nvSpPr>
          <p:cNvPr id="230" name="Google Shape;23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Ayez en tête d’avoir l’outils le plus adapté à votre context, parfois pour enfoncer un clou ce n’est un marteau qu’il faut mais un clouteuse</a:t>
            </a:r>
            <a:endParaRPr/>
          </a:p>
        </p:txBody>
      </p:sp>
      <p:sp>
        <p:nvSpPr>
          <p:cNvPr id="729" name="Google Shape;72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Du coup, voila de quoi on va parler aujourd’hui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Chercher l’intrus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Oui le Marteau, au fait Alban en parlant de marteau … (slide suivante)</a:t>
            </a:r>
            <a:endParaRPr/>
          </a:p>
        </p:txBody>
      </p:sp>
      <p:sp>
        <p:nvSpPr>
          <p:cNvPr id="241" name="Google Shape;24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Hier je suis aller chez mon commerce de bricolage préféré et j’ai pu discuter avec le patron. Il a un besoin :</a:t>
            </a:r>
            <a:br>
              <a:rPr lang="fr-FR"/>
            </a:br>
            <a:br>
              <a:rPr lang="fr-FR"/>
            </a:br>
            <a:r>
              <a:rPr lang="fr-FR"/>
              <a:t>Il voudrait avoir une petite application de gestion de produit de bricolage sur des machines à faibles ressources avec une approche un peu green IT.</a:t>
            </a:r>
            <a:br>
              <a:rPr lang="fr-FR"/>
            </a:br>
            <a:br>
              <a:rPr lang="fr-FR"/>
            </a:br>
            <a:r>
              <a:rPr lang="fr-FR"/>
              <a:t>Je lui ai dit que l’on pouvait potentiellement prendre le sujet. Qu’en penses tu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Carrément ! Allez, je sais comment on va faire, on va utiliser la stack Spring-Boot c’est globalement un </a:t>
            </a:r>
            <a:r>
              <a:rPr lang="fr-FR"/>
              <a:t>standard</a:t>
            </a:r>
            <a:r>
              <a:rPr lang="fr-FR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T’es sur pour le côté léger ?</a:t>
            </a:r>
            <a:br>
              <a:rPr lang="fr-FR"/>
            </a:br>
            <a:br>
              <a:rPr lang="fr-FR"/>
            </a:br>
            <a:r>
              <a:rPr lang="fr-FR"/>
              <a:t>Alban : mais oui ! (Slide suivante)</a:t>
            </a:r>
            <a:endParaRPr/>
          </a:p>
        </p:txBody>
      </p:sp>
      <p:sp>
        <p:nvSpPr>
          <p:cNvPr id="260" name="Google Shape;26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On va prendre Spring Initializr, pour créer le squelette de notre projet, tu vois ça va être rapide pour commencer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MouOuais ok.</a:t>
            </a:r>
            <a:endParaRPr/>
          </a:p>
        </p:txBody>
      </p:sp>
      <p:sp>
        <p:nvSpPr>
          <p:cNvPr id="270" name="Google Shape;27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Et voilà en peu de temps, j’ai mon application qui démarre.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Et j’ai déjà mon petit controller Rest qui va pouvoir récupérer un marteau par son id, via quelques annotations.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Tu as vu que tu as laisser ton HelloWorld ?</a:t>
            </a:r>
            <a:br>
              <a:rPr lang="fr-FR"/>
            </a:br>
            <a:br>
              <a:rPr lang="fr-FR"/>
            </a:br>
            <a:r>
              <a:rPr lang="fr-FR"/>
              <a:t>Alban : Ouais t’inquiétes.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</a:t>
            </a:r>
            <a:r>
              <a:rPr lang="fr-FR"/>
              <a:t>Et le versionning des API ca te parle aussi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J’ajouterais une tache dans le backlog pour fixer ca 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tu sais ou finisse ces taches 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oui oui …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fr-FR"/>
            </a:br>
            <a:r>
              <a:rPr lang="fr-FR"/>
              <a:t>maintenant que l’on a sprintg boot, l’univers des possibles s’ouvrent à nous avec les starter , je peux ajouter rapidement un swagger si tu veux, la partie BDD tu vas voir en 2 minutes on a tout de pret on est dans l’ecosysteme Spring, c’est magique</a:t>
            </a:r>
            <a:br>
              <a:rPr lang="fr-FR"/>
            </a:br>
            <a:br>
              <a:rPr lang="fr-FR"/>
            </a:br>
            <a:r>
              <a:rPr lang="fr-FR"/>
              <a:t>Hervé : Continuons dans les standards …</a:t>
            </a:r>
            <a:endParaRPr/>
          </a:p>
        </p:txBody>
      </p:sp>
      <p:sp>
        <p:nvSpPr>
          <p:cNvPr id="279" name="Google Shape;27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On va </a:t>
            </a:r>
            <a:r>
              <a:rPr lang="fr-FR"/>
              <a:t>modéliser</a:t>
            </a:r>
            <a:r>
              <a:rPr lang="fr-FR"/>
              <a:t> le marteau par un DTO avec une classe Java , on se retrouve avec notre armée de Getter et Setter mais aussi des surcharges de toString equals et son faux juneaux hashcode qui n’évolueront </a:t>
            </a:r>
            <a:r>
              <a:rPr lang="fr-FR"/>
              <a:t>dynamiquement</a:t>
            </a:r>
            <a:r>
              <a:rPr lang="fr-FR"/>
              <a:t> avec l’état de notre DTO la classe fait 60 lignes faut réduire, il y a trop de code 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Hervé : C’est quoi l’utilité de mettre les champs private alors que les getter renvoie la valeur et les setter la remplace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Alban : Pour respecter l’encapsulation !</a:t>
            </a:r>
            <a:br>
              <a:rPr lang="fr-FR"/>
            </a:br>
            <a:br>
              <a:rPr lang="fr-FR"/>
            </a:br>
            <a:r>
              <a:rPr lang="fr-FR"/>
              <a:t>Hervé : Elle a bon dos ton encapsulation là. Tu as vu le warning là haut, tu as pensé à la rendre immutable pour justement simplifier ?</a:t>
            </a:r>
            <a:br>
              <a:rPr lang="fr-FR"/>
            </a:br>
            <a:br>
              <a:rPr lang="fr-FR"/>
            </a:br>
            <a:r>
              <a:rPr lang="fr-FR"/>
              <a:t>Alban : Mais non t’inquiétes, j’ai une solution qui va pimenter le tout, en plus je sais que tu aimes les plats pimentés : Lombok.</a:t>
            </a:r>
            <a:br>
              <a:rPr lang="fr-FR"/>
            </a:br>
            <a:r>
              <a:rPr lang="fr-FR"/>
              <a:t>Regardes on passe à moins de 10 lignes de code ! (faire avancer l’animation). Avec quelques annotations tous le codes est généré par Lombok.</a:t>
            </a:r>
            <a:br>
              <a:rPr lang="fr-FR"/>
            </a:br>
            <a:br>
              <a:rPr lang="fr-FR"/>
            </a:br>
            <a:r>
              <a:rPr lang="fr-FR"/>
              <a:t>Hervé : Ouais alors Noël, c’est fini, t’es au courant (slide suivant) ?</a:t>
            </a:r>
            <a:endParaRPr/>
          </a:p>
        </p:txBody>
      </p:sp>
      <p:sp>
        <p:nvSpPr>
          <p:cNvPr id="294" name="Google Shape;2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cument Title 1">
  <p:cSld name="Document Title 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 txBox="1"/>
          <p:nvPr>
            <p:ph idx="1" type="body"/>
          </p:nvPr>
        </p:nvSpPr>
        <p:spPr>
          <a:xfrm>
            <a:off x="800100" y="3395075"/>
            <a:ext cx="7842072" cy="1334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2" type="body"/>
          </p:nvPr>
        </p:nvSpPr>
        <p:spPr>
          <a:xfrm>
            <a:off x="800100" y="4923851"/>
            <a:ext cx="5324084" cy="44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3" type="body"/>
          </p:nvPr>
        </p:nvSpPr>
        <p:spPr>
          <a:xfrm>
            <a:off x="800100" y="5451636"/>
            <a:ext cx="5324084" cy="44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i="0" sz="2400" u="none" cap="none" strike="noStrike">
                <a:solidFill>
                  <a:srgbClr val="D1CC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3" name="Google Shape;93;p12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95" name="Google Shape;95;p12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112" name="Google Shape;112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>
  <p:cSld name="Titre et légen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>
  <p:cSld name="Citation avec légen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fr-FR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fr-FR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>
  <p:cSld name="Carte nom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 citation">
  <p:cSld name="Carte nom cita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fr-FR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fr-FR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e 1 - 2 blocs Titre Bas">
  <p:cSld name="1_Texte 1 - 2 blocs Titre Ba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 flipH="1">
            <a:off x="5995411" y="2686556"/>
            <a:ext cx="64737" cy="2886616"/>
          </a:xfrm>
          <a:custGeom>
            <a:rect b="b" l="l" r="r" t="t"/>
            <a:pathLst>
              <a:path extrusionOk="0" h="3416300" w="120000">
                <a:moveTo>
                  <a:pt x="0" y="0"/>
                </a:moveTo>
                <a:lnTo>
                  <a:pt x="0" y="3416300"/>
                </a:lnTo>
              </a:path>
            </a:pathLst>
          </a:custGeom>
          <a:noFill/>
          <a:ln cap="flat" cmpd="sng" w="9525">
            <a:solidFill>
              <a:srgbClr val="D2CDC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E9CB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1" type="body"/>
          </p:nvPr>
        </p:nvSpPr>
        <p:spPr>
          <a:xfrm>
            <a:off x="1011685" y="2461864"/>
            <a:ext cx="4836862" cy="323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2" type="body"/>
          </p:nvPr>
        </p:nvSpPr>
        <p:spPr>
          <a:xfrm>
            <a:off x="6271229" y="2461864"/>
            <a:ext cx="4836862" cy="3225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3" type="body"/>
          </p:nvPr>
        </p:nvSpPr>
        <p:spPr>
          <a:xfrm>
            <a:off x="1023516" y="795207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b="0" i="0" sz="3600" u="none" cap="none" strike="noStrike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rai ou faux">
  <p:cSld name="Vrai ou faux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5" name="Google Shape;155;p21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Titre Bas">
  <p:cSld name="Texte Titre Ba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1016470" y="2461440"/>
            <a:ext cx="10071200" cy="3293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2" type="body"/>
          </p:nvPr>
        </p:nvSpPr>
        <p:spPr>
          <a:xfrm>
            <a:off x="1023841" y="79478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b="0" i="0" sz="3600" u="none" cap="none" strike="noStrike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9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Titre Haut">
  <p:cSld name="Texte Titre Ha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1035616" y="2057400"/>
            <a:ext cx="10052053" cy="376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2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b="0" i="0" sz="3600" u="none" cap="none" strike="noStrike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9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1 - 2 blocs Titre Haut">
  <p:cSld name="Texte 1 - 2 blocs Titre Ha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6096000" y="2235989"/>
            <a:ext cx="0" cy="3416298"/>
          </a:xfrm>
          <a:custGeom>
            <a:rect b="b" l="l" r="r" t="t"/>
            <a:pathLst>
              <a:path extrusionOk="0" h="3416300" w="120000">
                <a:moveTo>
                  <a:pt x="0" y="0"/>
                </a:moveTo>
                <a:lnTo>
                  <a:pt x="0" y="3416300"/>
                </a:lnTo>
              </a:path>
            </a:pathLst>
          </a:custGeom>
          <a:noFill/>
          <a:ln cap="flat" cmpd="sng" w="9525">
            <a:solidFill>
              <a:srgbClr val="D2CDC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b="0" i="0" sz="3600" u="none" cap="none" strike="noStrike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1016469" y="1121190"/>
            <a:ext cx="10136850" cy="319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3" type="body"/>
          </p:nvPr>
        </p:nvSpPr>
        <p:spPr>
          <a:xfrm>
            <a:off x="1035617" y="2057400"/>
            <a:ext cx="4836862" cy="376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4" type="body"/>
          </p:nvPr>
        </p:nvSpPr>
        <p:spPr>
          <a:xfrm>
            <a:off x="6295161" y="2046771"/>
            <a:ext cx="4836862" cy="3764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rci 3">
  <p:cSld name="Merci 3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60925" spcFirstLastPara="1" rIns="60925" wrap="square" tIns="609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indent="-228600" lvl="1" marL="91440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2pPr>
            <a:lvl3pPr indent="-228600" lvl="2" marL="137160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3pPr>
            <a:lvl4pPr indent="-228600" lvl="3" marL="182880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4pPr>
            <a:lvl5pPr indent="-228600" lvl="4" marL="228600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5pPr>
            <a:lvl6pPr indent="-381000" lvl="5" marL="2743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11008968" y="6414761"/>
            <a:ext cx="3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 1">
  <p:cSld name="Sommaire 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/>
        </p:nvSpPr>
        <p:spPr>
          <a:xfrm>
            <a:off x="939802" y="901698"/>
            <a:ext cx="4292595" cy="1015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fr-F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Sommaire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898029" y="1724025"/>
            <a:ext cx="69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898029" y="2449116"/>
            <a:ext cx="69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3" type="body"/>
          </p:nvPr>
        </p:nvSpPr>
        <p:spPr>
          <a:xfrm>
            <a:off x="6898029" y="3174207"/>
            <a:ext cx="69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4" type="body"/>
          </p:nvPr>
        </p:nvSpPr>
        <p:spPr>
          <a:xfrm>
            <a:off x="6898029" y="3899298"/>
            <a:ext cx="69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5" type="body"/>
          </p:nvPr>
        </p:nvSpPr>
        <p:spPr>
          <a:xfrm>
            <a:off x="6898029" y="4624387"/>
            <a:ext cx="6985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6" type="body"/>
          </p:nvPr>
        </p:nvSpPr>
        <p:spPr>
          <a:xfrm>
            <a:off x="7743337" y="1724025"/>
            <a:ext cx="4007675" cy="50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7" type="body"/>
          </p:nvPr>
        </p:nvSpPr>
        <p:spPr>
          <a:xfrm>
            <a:off x="7743338" y="2449116"/>
            <a:ext cx="4007674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7743338" y="3174207"/>
            <a:ext cx="4007674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7743338" y="3899298"/>
            <a:ext cx="4007674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7743338" y="4624387"/>
            <a:ext cx="4007674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ns texte Titre Haut">
  <p:cSld name="Sans texte Titre Ha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b="0" i="0" sz="3600" u="none" cap="none" strike="noStrike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Chapitre 1">
  <p:cSld name="Titre de Chapitre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idx="1" type="body"/>
          </p:nvPr>
        </p:nvSpPr>
        <p:spPr>
          <a:xfrm>
            <a:off x="3379593" y="4766553"/>
            <a:ext cx="5432813" cy="729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4400">
                <a:solidFill>
                  <a:srgbClr val="829B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1537636" y="3498129"/>
            <a:ext cx="2236593" cy="1997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280"/>
              <a:buNone/>
              <a:defRPr b="0" i="0" sz="1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rci 2">
  <p:cSld name="Merci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" name="Google Shape;58;p8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59" name="Google Shape;59;p8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60" name="Google Shape;60;p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62" name="Google Shape;62;p8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63" name="Google Shape;63;p8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8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jpg"/><Relationship Id="rId5" Type="http://schemas.openxmlformats.org/officeDocument/2006/relationships/image" Target="../media/image33.png"/><Relationship Id="rId6" Type="http://schemas.openxmlformats.org/officeDocument/2006/relationships/image" Target="../media/image40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9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3.png"/><Relationship Id="rId7" Type="http://schemas.openxmlformats.org/officeDocument/2006/relationships/image" Target="../media/image4.png"/><Relationship Id="rId8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4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9" Type="http://schemas.openxmlformats.org/officeDocument/2006/relationships/image" Target="../media/image27.png"/><Relationship Id="rId5" Type="http://schemas.openxmlformats.org/officeDocument/2006/relationships/image" Target="../media/image42.jpg"/><Relationship Id="rId6" Type="http://schemas.openxmlformats.org/officeDocument/2006/relationships/image" Target="../media/image30.jpg"/><Relationship Id="rId7" Type="http://schemas.openxmlformats.org/officeDocument/2006/relationships/image" Target="../media/image64.jpg"/><Relationship Id="rId8" Type="http://schemas.openxmlformats.org/officeDocument/2006/relationships/image" Target="../media/image59.jpg"/><Relationship Id="rId10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Relationship Id="rId6" Type="http://schemas.openxmlformats.org/officeDocument/2006/relationships/image" Target="../media/image63.png"/><Relationship Id="rId7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21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18.jpg"/><Relationship Id="rId6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17.png"/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13" Type="http://schemas.openxmlformats.org/officeDocument/2006/relationships/image" Target="../media/image11.png"/><Relationship Id="rId12" Type="http://schemas.openxmlformats.org/officeDocument/2006/relationships/image" Target="../media/image2.png"/><Relationship Id="rId15" Type="http://schemas.openxmlformats.org/officeDocument/2006/relationships/image" Target="../media/image5.png"/><Relationship Id="rId14" Type="http://schemas.openxmlformats.org/officeDocument/2006/relationships/image" Target="../media/image9.png"/><Relationship Id="rId17" Type="http://schemas.openxmlformats.org/officeDocument/2006/relationships/image" Target="../media/image1.png"/><Relationship Id="rId16" Type="http://schemas.openxmlformats.org/officeDocument/2006/relationships/image" Target="../media/image10.png"/><Relationship Id="rId19" Type="http://schemas.openxmlformats.org/officeDocument/2006/relationships/image" Target="../media/image3.png"/><Relationship Id="rId1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4.png"/><Relationship Id="rId6" Type="http://schemas.openxmlformats.org/officeDocument/2006/relationships/image" Target="../media/image32.png"/><Relationship Id="rId7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5" Type="http://schemas.openxmlformats.org/officeDocument/2006/relationships/image" Target="../media/image33.png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88.jpg"/><Relationship Id="rId5" Type="http://schemas.openxmlformats.org/officeDocument/2006/relationships/image" Target="../media/image85.png"/><Relationship Id="rId6" Type="http://schemas.openxmlformats.org/officeDocument/2006/relationships/image" Target="../media/image33.png"/><Relationship Id="rId7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10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Relationship Id="rId4" Type="http://schemas.openxmlformats.org/officeDocument/2006/relationships/image" Target="../media/image59.jpg"/><Relationship Id="rId5" Type="http://schemas.openxmlformats.org/officeDocument/2006/relationships/image" Target="../media/image101.jpg"/><Relationship Id="rId6" Type="http://schemas.openxmlformats.org/officeDocument/2006/relationships/image" Target="../media/image27.png"/><Relationship Id="rId7" Type="http://schemas.openxmlformats.org/officeDocument/2006/relationships/image" Target="../media/image4.png"/><Relationship Id="rId8" Type="http://schemas.openxmlformats.org/officeDocument/2006/relationships/image" Target="../media/image8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linkedin.com/in/alban-clevy-97248110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www.linkedin.com/in/herve-letourneur-1a9b064/" TargetMode="External"/><Relationship Id="rId6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2.png"/><Relationship Id="rId4" Type="http://schemas.openxmlformats.org/officeDocument/2006/relationships/image" Target="../media/image105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2.png"/><Relationship Id="rId4" Type="http://schemas.openxmlformats.org/officeDocument/2006/relationships/image" Target="../media/image106.png"/><Relationship Id="rId5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5.jp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pn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9.png"/><Relationship Id="rId4" Type="http://schemas.openxmlformats.org/officeDocument/2006/relationships/image" Target="../media/image110.png"/><Relationship Id="rId5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4.png"/><Relationship Id="rId4" Type="http://schemas.openxmlformats.org/officeDocument/2006/relationships/image" Target="../media/image4.png"/><Relationship Id="rId5" Type="http://schemas.openxmlformats.org/officeDocument/2006/relationships/image" Target="../media/image120.png"/><Relationship Id="rId6" Type="http://schemas.openxmlformats.org/officeDocument/2006/relationships/image" Target="../media/image1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12875" y="2583800"/>
            <a:ext cx="115446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fr-FR" sz="3338">
                <a:solidFill>
                  <a:schemeClr val="dk1"/>
                </a:solidFill>
                <a:highlight>
                  <a:srgbClr val="FFFFFF"/>
                </a:highlight>
              </a:rPr>
              <a:t>C'est simple, c'est léger, c'est Javalin ! mais pas que</a:t>
            </a:r>
            <a:endParaRPr sz="46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7"/>
          <p:cNvSpPr txBox="1"/>
          <p:nvPr>
            <p:ph idx="2" type="body"/>
          </p:nvPr>
        </p:nvSpPr>
        <p:spPr>
          <a:xfrm>
            <a:off x="800100" y="4923851"/>
            <a:ext cx="5324084" cy="440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fr-FR">
                <a:latin typeface="Trebuchet MS"/>
                <a:ea typeface="Trebuchet MS"/>
                <a:cs typeface="Trebuchet MS"/>
                <a:sym typeface="Trebuchet MS"/>
              </a:rPr>
              <a:t>Hervé Letourneur &amp; Alban Clevy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140" y="5623560"/>
            <a:ext cx="1414334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sapin, Noël, décoration de Noël, épicéa&#10;&#10;Le contenu généré par l’IA peut être incorrect."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973" y="278724"/>
            <a:ext cx="4602050" cy="60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 si on gagnait du temps et du Code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50" y="1530156"/>
            <a:ext cx="2468800" cy="36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3633450" y="1898650"/>
            <a:ext cx="2724300" cy="13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524" y="3244842"/>
            <a:ext cx="2886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6825" y="233692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350" y="233692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875" y="233692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901" y="1730880"/>
            <a:ext cx="2360650" cy="21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Mais comment communiquer avec la base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621792" y="4320604"/>
            <a:ext cx="3828300" cy="19551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279" y="3282008"/>
            <a:ext cx="1477573" cy="8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6311" y="2417421"/>
            <a:ext cx="1635507" cy="90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2466" y="1176647"/>
            <a:ext cx="2336513" cy="116825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/>
          <p:nvPr/>
        </p:nvSpPr>
        <p:spPr>
          <a:xfrm>
            <a:off x="4450080" y="1176647"/>
            <a:ext cx="438912" cy="293649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327904" y="2194560"/>
            <a:ext cx="1975106" cy="8778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1363" y="1176647"/>
            <a:ext cx="4375807" cy="38460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7680960" y="2109216"/>
            <a:ext cx="3998976" cy="81686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7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67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46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957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45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8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77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27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76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26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/>
          <p:nvPr/>
        </p:nvSpPr>
        <p:spPr>
          <a:xfrm>
            <a:off x="621792" y="4320604"/>
            <a:ext cx="3828300" cy="19551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967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46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57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45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8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77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627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76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26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827" y="5568091"/>
            <a:ext cx="502650" cy="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Comment on modélise nos entités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6783" y="1234250"/>
            <a:ext cx="3977985" cy="43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87" y="1532998"/>
            <a:ext cx="3848433" cy="335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727" y="1674791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727" y="2631241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727" y="3587691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727" y="4544141"/>
            <a:ext cx="502650" cy="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éliore la définition de l'image et ajoute le haut du sapin" id="384" name="Google Shape;3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600" y="524077"/>
            <a:ext cx="4778100" cy="59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" type="body"/>
          </p:nvPr>
        </p:nvSpPr>
        <p:spPr>
          <a:xfrm>
            <a:off x="1023841" y="394733"/>
            <a:ext cx="10127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8"/>
              <a:buNone/>
            </a:pPr>
            <a:r>
              <a:rPr lang="fr-FR" sz="3609">
                <a:solidFill>
                  <a:schemeClr val="accent1"/>
                </a:solidFill>
              </a:rPr>
              <a:t>Et le Repository</a:t>
            </a:r>
            <a:endParaRPr sz="3609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68"/>
              <a:buNone/>
            </a:pPr>
            <a:r>
              <a:t/>
            </a:r>
            <a:endParaRPr sz="3609"/>
          </a:p>
        </p:txBody>
      </p:sp>
      <p:sp>
        <p:nvSpPr>
          <p:cNvPr id="391" name="Google Shape;391;p41"/>
          <p:cNvSpPr txBox="1"/>
          <p:nvPr>
            <p:ph idx="4294967295" type="sldNum"/>
          </p:nvPr>
        </p:nvSpPr>
        <p:spPr>
          <a:xfrm>
            <a:off x="9448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337" y="3086056"/>
            <a:ext cx="7687748" cy="68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/>
          <p:nvPr/>
        </p:nvSpPr>
        <p:spPr>
          <a:xfrm>
            <a:off x="317325" y="1310649"/>
            <a:ext cx="6331800" cy="33093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42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01" name="Google Shape;4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625" y="3698489"/>
            <a:ext cx="1253475" cy="705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745" y="2694418"/>
            <a:ext cx="1273225" cy="70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976" y="1430700"/>
            <a:ext cx="1695900" cy="84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1785" y="1401510"/>
            <a:ext cx="1695908" cy="10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7877" y="2715124"/>
            <a:ext cx="1543714" cy="66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04105" y="3547301"/>
            <a:ext cx="1511258" cy="10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309790" y="4996448"/>
            <a:ext cx="1138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 marques et 100 marteaux différents par marques au total 5050 entités chargés en mémoire en 60 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2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 livre en Production ?</a:t>
            </a:r>
            <a:endParaRPr/>
          </a:p>
        </p:txBody>
      </p:sp>
      <p:pic>
        <p:nvPicPr>
          <p:cNvPr id="409" name="Google Shape;40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82601" y="1450251"/>
            <a:ext cx="3102844" cy="26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 livre en Production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17" name="Google Shape;4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800" y="1095939"/>
            <a:ext cx="3859015" cy="545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4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Est-ce que le client est content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3218" y="2436295"/>
            <a:ext cx="7741920" cy="26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 rotWithShape="1">
          <a:blip r:embed="rId4">
            <a:alphaModFix/>
          </a:blip>
          <a:srcRect b="61142" l="787" r="73899" t="2740"/>
          <a:stretch/>
        </p:blipFill>
        <p:spPr>
          <a:xfrm>
            <a:off x="300725" y="1979095"/>
            <a:ext cx="2722169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309" y="2848764"/>
            <a:ext cx="2667000" cy="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908366" y="2029311"/>
            <a:ext cx="10445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50 000 marques et 100 marteaux différents par marques au total 5 050 000 entité à charger en mémoire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9700" y="3024200"/>
            <a:ext cx="8485632" cy="2899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idx="1" type="body"/>
          </p:nvPr>
        </p:nvSpPr>
        <p:spPr>
          <a:xfrm>
            <a:off x="1023841" y="394733"/>
            <a:ext cx="10127400" cy="70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fr-FR">
                <a:solidFill>
                  <a:schemeClr val="accent1"/>
                </a:solidFill>
              </a:rPr>
              <a:t>Problème</a:t>
            </a:r>
            <a:r>
              <a:rPr lang="fr-FR">
                <a:solidFill>
                  <a:schemeClr val="accent1"/>
                </a:solidFill>
              </a:rPr>
              <a:t> de performance ?</a:t>
            </a:r>
            <a:endParaRPr/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725" y="1095833"/>
            <a:ext cx="4038451" cy="545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1355667" y="-21167"/>
            <a:ext cx="96057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60925" spcFirstLastPara="1" rIns="60925" wrap="square" tIns="60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fr-FR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Grand MERCI à nos sponsors 202</a:t>
            </a:r>
            <a:r>
              <a:rPr lang="fr-FR" sz="4500"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3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17" y="2074003"/>
            <a:ext cx="802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Calibri"/>
              <a:buNone/>
            </a:pPr>
            <a:r>
              <a:rPr b="0" i="0" lang="fr-FR" sz="7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⭐️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196587" y="5368133"/>
            <a:ext cx="6375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60925" spcFirstLastPara="1" rIns="60925" wrap="square" tIns="609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Calibri"/>
              <a:buNone/>
            </a:pPr>
            <a:r>
              <a:rPr b="0" i="0" lang="fr-FR" sz="5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❄️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8"/>
          <p:cNvCxnSpPr/>
          <p:nvPr/>
        </p:nvCxnSpPr>
        <p:spPr>
          <a:xfrm>
            <a:off x="19248" y="4460247"/>
            <a:ext cx="12153600" cy="0"/>
          </a:xfrm>
          <a:prstGeom prst="straightConnector1">
            <a:avLst/>
          </a:prstGeom>
          <a:noFill/>
          <a:ln cap="flat" cmpd="sng" w="16925">
            <a:solidFill>
              <a:srgbClr val="CFCFCF">
                <a:alpha val="4941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92" name="Google Shape;192;p28"/>
          <p:cNvCxnSpPr/>
          <p:nvPr/>
        </p:nvCxnSpPr>
        <p:spPr>
          <a:xfrm flipH="1">
            <a:off x="1352051" y="767067"/>
            <a:ext cx="3600" cy="6066000"/>
          </a:xfrm>
          <a:prstGeom prst="straightConnector1">
            <a:avLst/>
          </a:prstGeom>
          <a:noFill/>
          <a:ln cap="flat" cmpd="sng" w="16925">
            <a:solidFill>
              <a:srgbClr val="CFCFCF">
                <a:alpha val="4941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logo-alpes-snow4k.png"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5867" y="-63333"/>
            <a:ext cx="1096131" cy="1096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alpes-snow4k.png"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96131" cy="1096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te.png" id="195" name="Google Shape;195;p28"/>
          <p:cNvPicPr preferRelativeResize="0"/>
          <p:nvPr/>
        </p:nvPicPr>
        <p:blipFill rotWithShape="1">
          <a:blip r:embed="rId4">
            <a:alphaModFix/>
          </a:blip>
          <a:srcRect b="21382" l="13219" r="11756" t="20558"/>
          <a:stretch/>
        </p:blipFill>
        <p:spPr>
          <a:xfrm>
            <a:off x="1378767" y="3196379"/>
            <a:ext cx="3050835" cy="988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196" name="Google Shape;19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966" y="1476453"/>
            <a:ext cx="2147666" cy="100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1775" y="1225763"/>
            <a:ext cx="1581875" cy="1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4465" y="1418752"/>
            <a:ext cx="3050834" cy="119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36215" y="3206860"/>
            <a:ext cx="3817306" cy="9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57056" y="1589334"/>
            <a:ext cx="1948701" cy="11692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201" name="Google Shape;201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55675" y="4547373"/>
            <a:ext cx="1215474" cy="851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202" name="Google Shape;202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67132" y="4475492"/>
            <a:ext cx="2147666" cy="1195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2" id="203" name="Google Shape;203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02620" y="5826887"/>
            <a:ext cx="637549" cy="85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enika.png" id="204" name="Google Shape;204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89130" y="5616539"/>
            <a:ext cx="980531" cy="975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05" name="Google Shape;205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727733" y="4469206"/>
            <a:ext cx="2147669" cy="120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87131" y="5916158"/>
            <a:ext cx="2768835" cy="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339644" y="4619006"/>
            <a:ext cx="1696033" cy="61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16784" y="5888325"/>
            <a:ext cx="2354867" cy="65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35229" y="5656439"/>
            <a:ext cx="980533" cy="98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19">
            <a:alphaModFix/>
          </a:blip>
          <a:srcRect b="17540" l="8546" r="10212" t="18043"/>
          <a:stretch/>
        </p:blipFill>
        <p:spPr>
          <a:xfrm>
            <a:off x="9024229" y="5782953"/>
            <a:ext cx="1696034" cy="72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01100" y="4682717"/>
            <a:ext cx="2354864" cy="78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 title="Moody's_new_logo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633039" y="3448965"/>
            <a:ext cx="3050836" cy="504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idx="1" type="body"/>
          </p:nvPr>
        </p:nvSpPr>
        <p:spPr>
          <a:xfrm>
            <a:off x="1023841" y="394733"/>
            <a:ext cx="10127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Besoins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7" name="Google Shape;447;p46"/>
          <p:cNvSpPr txBox="1"/>
          <p:nvPr/>
        </p:nvSpPr>
        <p:spPr>
          <a:xfrm>
            <a:off x="268224" y="4067968"/>
            <a:ext cx="1192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Son besoin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Système de gestion de produit à installer sur des mini ordinateurs faibles en ressources, dans une approche green IT.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400" y="1095833"/>
            <a:ext cx="3173727" cy="266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Choix de l’outil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57" name="Google Shape;45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538" y="1243891"/>
            <a:ext cx="6586766" cy="497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Plus de code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65" name="Google Shape;465;p48"/>
          <p:cNvSpPr txBox="1"/>
          <p:nvPr>
            <p:ph idx="4294967295" type="sldNum"/>
          </p:nvPr>
        </p:nvSpPr>
        <p:spPr>
          <a:xfrm>
            <a:off x="936637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66" name="Google Shape;46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13" y="1263527"/>
            <a:ext cx="5842183" cy="139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7030" y="1248662"/>
            <a:ext cx="4888585" cy="35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13" y="4075485"/>
            <a:ext cx="6213591" cy="228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469" name="Google Shape;469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571" y="2827645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470" name="Google Shape;47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9471" y="2827645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471" name="Google Shape;47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3296" y="5108520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 si on gagnait du temps et du Code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3819" y="2803527"/>
            <a:ext cx="4938473" cy="54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73" y="2271300"/>
            <a:ext cx="3918251" cy="2634696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/>
          <p:nvPr/>
        </p:nvSpPr>
        <p:spPr>
          <a:xfrm>
            <a:off x="4143075" y="2442675"/>
            <a:ext cx="2511000" cy="134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3" name="Google Shape;48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9326" y="288095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186" y="28809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953" y="28809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9"/>
          <p:cNvSpPr txBox="1"/>
          <p:nvPr/>
        </p:nvSpPr>
        <p:spPr>
          <a:xfrm>
            <a:off x="8348763" y="3618100"/>
            <a:ext cx="1848600" cy="11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3D85C6"/>
                </a:solidFill>
                <a:latin typeface="Trebuchet MS"/>
                <a:ea typeface="Trebuchet MS"/>
                <a:cs typeface="Trebuchet MS"/>
                <a:sym typeface="Trebuchet MS"/>
              </a:rPr>
              <a:t>Java</a:t>
            </a:r>
            <a:endParaRPr b="1" sz="4000">
              <a:solidFill>
                <a:srgbClr val="3D85C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3D85C6"/>
                </a:solidFill>
                <a:latin typeface="Trebuchet MS"/>
                <a:ea typeface="Trebuchet MS"/>
                <a:cs typeface="Trebuchet MS"/>
                <a:sym typeface="Trebuchet MS"/>
              </a:rPr>
              <a:t>Record</a:t>
            </a:r>
            <a:endParaRPr b="1" sz="4000">
              <a:solidFill>
                <a:srgbClr val="3D85C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025" y="679950"/>
            <a:ext cx="41719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Mais comment communiquer avec la base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501" name="Google Shape;501;p51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02" name="Google Shape;5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571" y="2793799"/>
            <a:ext cx="1928767" cy="10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5450" y="1922535"/>
            <a:ext cx="1599272" cy="91691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/>
          <p:nvPr/>
        </p:nvSpPr>
        <p:spPr>
          <a:xfrm>
            <a:off x="4328618" y="1259239"/>
            <a:ext cx="438912" cy="293649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51"/>
          <p:cNvSpPr/>
          <p:nvPr/>
        </p:nvSpPr>
        <p:spPr>
          <a:xfrm>
            <a:off x="5206442" y="2277152"/>
            <a:ext cx="1975106" cy="87782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6" name="Google Shape;50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4472" y="1253477"/>
            <a:ext cx="4508584" cy="435104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1"/>
          <p:cNvSpPr/>
          <p:nvPr/>
        </p:nvSpPr>
        <p:spPr>
          <a:xfrm>
            <a:off x="7968422" y="2305089"/>
            <a:ext cx="3182749" cy="122794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8" name="Google Shape;508;p51"/>
          <p:cNvSpPr/>
          <p:nvPr/>
        </p:nvSpPr>
        <p:spPr>
          <a:xfrm>
            <a:off x="8087389" y="4512364"/>
            <a:ext cx="3702275" cy="1227941"/>
          </a:xfrm>
          <a:prstGeom prst="rect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621792" y="4320604"/>
            <a:ext cx="3828300" cy="1955100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0" name="Google Shape;51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7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967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46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4525" y="55681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8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77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27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68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637" y="4929200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9587" y="5576588"/>
            <a:ext cx="502650" cy="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 modélise comment nos entités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527" name="Google Shape;527;p52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28" name="Google Shape;52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275" y="2833519"/>
            <a:ext cx="6982800" cy="619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3"/>
          <p:cNvPicPr preferRelativeResize="0"/>
          <p:nvPr/>
        </p:nvPicPr>
        <p:blipFill rotWithShape="1">
          <a:blip r:embed="rId4">
            <a:alphaModFix/>
          </a:blip>
          <a:srcRect b="534" l="0" r="0" t="524"/>
          <a:stretch/>
        </p:blipFill>
        <p:spPr>
          <a:xfrm>
            <a:off x="172800" y="534825"/>
            <a:ext cx="11337626" cy="617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idx="1" type="body"/>
          </p:nvPr>
        </p:nvSpPr>
        <p:spPr>
          <a:xfrm>
            <a:off x="1023841" y="394733"/>
            <a:ext cx="101274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</a:rPr>
              <a:t>Et pour le repository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543" name="Google Shape;543;p54"/>
          <p:cNvSpPr txBox="1"/>
          <p:nvPr>
            <p:ph idx="4294967295" type="sldNum"/>
          </p:nvPr>
        </p:nvSpPr>
        <p:spPr>
          <a:xfrm>
            <a:off x="94488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44" name="Google Shape;54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2975" y="1723150"/>
            <a:ext cx="4809125" cy="34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5"/>
          <p:cNvSpPr/>
          <p:nvPr/>
        </p:nvSpPr>
        <p:spPr>
          <a:xfrm>
            <a:off x="317324" y="1310650"/>
            <a:ext cx="5504100" cy="22047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Google Shape;552;p55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53" name="Google Shape;55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500" y="2579087"/>
            <a:ext cx="1101975" cy="6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9400" y="2460975"/>
            <a:ext cx="1284150" cy="8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5"/>
          <p:cNvSpPr txBox="1"/>
          <p:nvPr/>
        </p:nvSpPr>
        <p:spPr>
          <a:xfrm>
            <a:off x="3023616" y="4408862"/>
            <a:ext cx="61447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50 000 marques et 100 marteaux différents par marques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au total 5 050 000 entités chargés en mémoire en 10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9351" y="1628776"/>
            <a:ext cx="1797341" cy="5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5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 livre en Production ?</a:t>
            </a:r>
            <a:endParaRPr/>
          </a:p>
        </p:txBody>
      </p:sp>
      <p:pic>
        <p:nvPicPr>
          <p:cNvPr id="558" name="Google Shape;55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1500" y="1044634"/>
            <a:ext cx="3306381" cy="27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499" y="1628774"/>
            <a:ext cx="982733" cy="5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6199310" y="1792690"/>
            <a:ext cx="4856011" cy="28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►"/>
            </a:pPr>
            <a:r>
              <a:rPr lang="fr-FR" sz="1800">
                <a:latin typeface="Trebuchet MS"/>
                <a:ea typeface="Trebuchet MS"/>
                <a:cs typeface="Trebuchet MS"/>
                <a:sym typeface="Trebuchet MS"/>
              </a:rPr>
              <a:t>Hervé LETOURNEUR</a:t>
            </a:r>
            <a:endParaRPr/>
          </a:p>
        </p:txBody>
      </p:sp>
      <p:sp>
        <p:nvSpPr>
          <p:cNvPr id="219" name="Google Shape;219;p29"/>
          <p:cNvSpPr txBox="1"/>
          <p:nvPr>
            <p:ph idx="4294967295" type="body"/>
          </p:nvPr>
        </p:nvSpPr>
        <p:spPr>
          <a:xfrm>
            <a:off x="6199310" y="2389943"/>
            <a:ext cx="4836862" cy="108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>
                <a:solidFill>
                  <a:schemeClr val="dk1"/>
                </a:solidFill>
              </a:rPr>
              <a:t>18 années d'expérience profésionnelle dans le developpement (TechLead, Developpeur, Responsable d'équipe)</a:t>
            </a:r>
            <a:endParaRPr/>
          </a:p>
          <a:p>
            <a:pPr indent="-251459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1118985" y="1758441"/>
            <a:ext cx="4836862" cy="319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>
                <a:solidFill>
                  <a:schemeClr val="dk1"/>
                </a:solidFill>
              </a:rPr>
              <a:t>Alban CLEVY</a:t>
            </a:r>
            <a:endParaRPr/>
          </a:p>
        </p:txBody>
      </p:sp>
      <p:sp>
        <p:nvSpPr>
          <p:cNvPr id="221" name="Google Shape;221;p29"/>
          <p:cNvSpPr txBox="1"/>
          <p:nvPr>
            <p:ph idx="3" type="body"/>
          </p:nvPr>
        </p:nvSpPr>
        <p:spPr>
          <a:xfrm>
            <a:off x="1023516" y="2427071"/>
            <a:ext cx="4836862" cy="1128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17 années d’expérience professionnelle dans l’informatique (Tech Lead / Architecte / Développeur / Responsable d’équipe / Chef de projet …)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2057888" y="3851818"/>
            <a:ext cx="3283663" cy="24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https://www.linkedin.com/in/alban-clevy-97248110/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032335" y="777284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oto Sans Symbols"/>
              <a:buNone/>
            </a:pPr>
            <a:r>
              <a:rPr b="0" i="0" lang="fr-FR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Qui sommes-nous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2050" y="4035107"/>
            <a:ext cx="22479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6616700" y="3830066"/>
            <a:ext cx="3573223" cy="24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000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https://www.linkedin.com/in/herve-letourneur-1a9b064/</a:t>
            </a:r>
            <a:r>
              <a:rPr b="0" i="0" lang="fr-FR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550" y="3724375"/>
            <a:ext cx="1320850" cy="49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40991" l="0" r="45992" t="0"/>
          <a:stretch/>
        </p:blipFill>
        <p:spPr>
          <a:xfrm>
            <a:off x="453275" y="2394545"/>
            <a:ext cx="3106789" cy="123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944" y="3633216"/>
            <a:ext cx="2457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1356" y="2876339"/>
            <a:ext cx="7083552" cy="25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60033" y="2357628"/>
            <a:ext cx="6731349" cy="28178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6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Est-ce que le client est content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79" name="Google Shape;579;p57"/>
          <p:cNvSpPr txBox="1"/>
          <p:nvPr/>
        </p:nvSpPr>
        <p:spPr>
          <a:xfrm>
            <a:off x="858838" y="1510341"/>
            <a:ext cx="888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Une application</a:t>
            </a: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qui permet de</a:t>
            </a: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retrouver des marteaux par id et de charger l’ensemble des marteaux par marques dans un environnements limité en ressources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0" name="Google Shape;580;p57"/>
          <p:cNvGraphicFramePr/>
          <p:nvPr/>
        </p:nvGraphicFramePr>
        <p:xfrm>
          <a:off x="516939" y="28732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{DF237561-317B-4A77-97B5-360D769D3D78}</a:tableStyleId>
              </a:tblPr>
              <a:tblGrid>
                <a:gridCol w="2971800"/>
                <a:gridCol w="1696675"/>
                <a:gridCol w="1382350"/>
                <a:gridCol w="2888650"/>
                <a:gridCol w="1888950"/>
              </a:tblGrid>
              <a:tr h="2286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fr-FR" sz="1800" u="none" cap="none" strike="noStrike"/>
                        <a:t>Tout Framework 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FrameworkLess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noFill/>
                  </a:tcPr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Temps de démarrage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4,5 sec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Temps de démarrage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&lt; 1 sec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Taille du livrable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 80 Mo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Taille du livrable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 7 Mo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Temps de build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10 sec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Temps de build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6,5 sec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Nb dépendance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62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Nb dépendance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27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Quantité de ligne de code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Faible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Quantité de ligne de code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Modéré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Capacité à gérer du volume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50 000 entités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Capacité à gérer du volume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fr-FR" sz="1800" u="none" cap="none" strike="noStrike"/>
                        <a:t>5 000 000 entités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noFill/>
                  </a:tcPr>
                </a:tc>
              </a:tr>
            </a:tbl>
          </a:graphicData>
        </a:graphic>
      </p:graphicFrame>
      <p:sp>
        <p:nvSpPr>
          <p:cNvPr id="581" name="Google Shape;581;p57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Récapitulatif</a:t>
            </a:r>
            <a:endParaRPr/>
          </a:p>
        </p:txBody>
      </p:sp>
      <p:pic>
        <p:nvPicPr>
          <p:cNvPr id="582" name="Google Shape;5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8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89" name="Google Shape;589;p58"/>
          <p:cNvSpPr/>
          <p:nvPr/>
        </p:nvSpPr>
        <p:spPr>
          <a:xfrm>
            <a:off x="1295400" y="2124075"/>
            <a:ext cx="2514600" cy="74295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: Conteneur IOC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8"/>
          <p:cNvSpPr/>
          <p:nvPr/>
        </p:nvSpPr>
        <p:spPr>
          <a:xfrm rot="10800000">
            <a:off x="4257675" y="2266949"/>
            <a:ext cx="1828800" cy="4667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58"/>
          <p:cNvSpPr/>
          <p:nvPr/>
        </p:nvSpPr>
        <p:spPr>
          <a:xfrm>
            <a:off x="6524624" y="2124074"/>
            <a:ext cx="3152775" cy="809625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612B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Réflexivité, Annotation, Proxy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1295399" y="3600449"/>
            <a:ext cx="2514600" cy="74295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fr-F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Hibernate : ORM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8"/>
          <p:cNvSpPr/>
          <p:nvPr/>
        </p:nvSpPr>
        <p:spPr>
          <a:xfrm rot="10800000">
            <a:off x="4257675" y="3743324"/>
            <a:ext cx="1828800" cy="4667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4" name="Google Shape;594;p58"/>
          <p:cNvSpPr/>
          <p:nvPr/>
        </p:nvSpPr>
        <p:spPr>
          <a:xfrm>
            <a:off x="6524624" y="3600449"/>
            <a:ext cx="3152775" cy="809625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612B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Réflexivité, Annotation, Proxy, Cache</a:t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ocesseur avec un remplissage uni" id="595" name="Google Shape;59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8731" y="505635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8"/>
          <p:cNvSpPr/>
          <p:nvPr/>
        </p:nvSpPr>
        <p:spPr>
          <a:xfrm rot="-2400000">
            <a:off x="3998835" y="5329095"/>
            <a:ext cx="534275" cy="367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Base de données contour" id="597" name="Google Shape;59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352" y="505635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8"/>
          <p:cNvSpPr/>
          <p:nvPr/>
        </p:nvSpPr>
        <p:spPr>
          <a:xfrm rot="-2400000">
            <a:off x="6915455" y="5329094"/>
            <a:ext cx="534275" cy="367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9" name="Google Shape;599;p58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Analyse des résultats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pic>
        <p:nvPicPr>
          <p:cNvPr id="600" name="Google Shape;60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9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Impact : Architecture Microservice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9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07" name="Google Shape;607;p59"/>
          <p:cNvSpPr/>
          <p:nvPr/>
        </p:nvSpPr>
        <p:spPr>
          <a:xfrm>
            <a:off x="1432559" y="2153919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8" name="Google Shape;608;p59"/>
          <p:cNvSpPr/>
          <p:nvPr/>
        </p:nvSpPr>
        <p:spPr>
          <a:xfrm>
            <a:off x="1564640" y="2242207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9"/>
          <p:cNvSpPr/>
          <p:nvPr/>
        </p:nvSpPr>
        <p:spPr>
          <a:xfrm>
            <a:off x="1966834" y="3012263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0" name="Google Shape;610;p59"/>
          <p:cNvSpPr/>
          <p:nvPr/>
        </p:nvSpPr>
        <p:spPr>
          <a:xfrm>
            <a:off x="2098915" y="3100551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9"/>
          <p:cNvSpPr/>
          <p:nvPr/>
        </p:nvSpPr>
        <p:spPr>
          <a:xfrm>
            <a:off x="2877731" y="2180194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2" name="Google Shape;612;p59"/>
          <p:cNvSpPr/>
          <p:nvPr/>
        </p:nvSpPr>
        <p:spPr>
          <a:xfrm>
            <a:off x="3009812" y="2268482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9"/>
          <p:cNvSpPr/>
          <p:nvPr/>
        </p:nvSpPr>
        <p:spPr>
          <a:xfrm>
            <a:off x="2597454" y="3905641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4" name="Google Shape;614;p59"/>
          <p:cNvSpPr/>
          <p:nvPr/>
        </p:nvSpPr>
        <p:spPr>
          <a:xfrm>
            <a:off x="2729535" y="3993929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9"/>
          <p:cNvSpPr/>
          <p:nvPr/>
        </p:nvSpPr>
        <p:spPr>
          <a:xfrm>
            <a:off x="1476350" y="4299779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1608431" y="4388067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9"/>
          <p:cNvSpPr/>
          <p:nvPr/>
        </p:nvSpPr>
        <p:spPr>
          <a:xfrm>
            <a:off x="2790144" y="5088055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8" name="Google Shape;618;p59"/>
          <p:cNvSpPr/>
          <p:nvPr/>
        </p:nvSpPr>
        <p:spPr>
          <a:xfrm>
            <a:off x="2922225" y="5176343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9"/>
          <p:cNvSpPr/>
          <p:nvPr/>
        </p:nvSpPr>
        <p:spPr>
          <a:xfrm>
            <a:off x="1239868" y="5490952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0" name="Google Shape;620;p59"/>
          <p:cNvSpPr/>
          <p:nvPr/>
        </p:nvSpPr>
        <p:spPr>
          <a:xfrm>
            <a:off x="1371949" y="5579240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9"/>
          <p:cNvSpPr/>
          <p:nvPr/>
        </p:nvSpPr>
        <p:spPr>
          <a:xfrm>
            <a:off x="4632960" y="2080295"/>
            <a:ext cx="368821" cy="413166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59"/>
          <p:cNvSpPr/>
          <p:nvPr/>
        </p:nvSpPr>
        <p:spPr>
          <a:xfrm>
            <a:off x="5508196" y="3819015"/>
            <a:ext cx="884620" cy="560551"/>
          </a:xfrm>
          <a:prstGeom prst="rect">
            <a:avLst/>
          </a:prstGeom>
          <a:solidFill>
            <a:srgbClr val="FFC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3" name="Google Shape;623;p59"/>
          <p:cNvSpPr/>
          <p:nvPr/>
        </p:nvSpPr>
        <p:spPr>
          <a:xfrm>
            <a:off x="5640277" y="3907304"/>
            <a:ext cx="621862" cy="376620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µS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6837123" y="3413342"/>
            <a:ext cx="1294356" cy="1346547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Processeur avec un remplissage uni" id="625" name="Google Shape;62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9389" y="301043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9"/>
          <p:cNvSpPr/>
          <p:nvPr/>
        </p:nvSpPr>
        <p:spPr>
          <a:xfrm rot="-2400000">
            <a:off x="9729493" y="3283177"/>
            <a:ext cx="534275" cy="367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Base de données contour" id="627" name="Google Shape;62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3708" y="42212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9"/>
          <p:cNvSpPr/>
          <p:nvPr/>
        </p:nvSpPr>
        <p:spPr>
          <a:xfrm rot="-2400000">
            <a:off x="9733811" y="4494026"/>
            <a:ext cx="534275" cy="3678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29" name="Google Shape;62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Impact : Sécurité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635" name="Google Shape;635;p60"/>
          <p:cNvSpPr txBox="1"/>
          <p:nvPr>
            <p:ph idx="4294967295" type="body"/>
          </p:nvPr>
        </p:nvSpPr>
        <p:spPr>
          <a:xfrm>
            <a:off x="1016469" y="1121190"/>
            <a:ext cx="10136850" cy="319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58318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</p:txBody>
      </p:sp>
      <p:sp>
        <p:nvSpPr>
          <p:cNvPr id="636" name="Google Shape;636;p60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7" name="Google Shape;637;p60"/>
          <p:cNvSpPr/>
          <p:nvPr/>
        </p:nvSpPr>
        <p:spPr>
          <a:xfrm>
            <a:off x="3349512" y="2120306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8" name="Google Shape;638;p60"/>
          <p:cNvSpPr/>
          <p:nvPr/>
        </p:nvSpPr>
        <p:spPr>
          <a:xfrm>
            <a:off x="3495648" y="2266443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9" name="Google Shape;639;p60"/>
          <p:cNvSpPr/>
          <p:nvPr/>
        </p:nvSpPr>
        <p:spPr>
          <a:xfrm>
            <a:off x="3641785" y="2412579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0" name="Google Shape;640;p60"/>
          <p:cNvSpPr/>
          <p:nvPr/>
        </p:nvSpPr>
        <p:spPr>
          <a:xfrm>
            <a:off x="3787922" y="2558716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3787922" y="2840552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2" name="Google Shape;642;p60"/>
          <p:cNvSpPr/>
          <p:nvPr/>
        </p:nvSpPr>
        <p:spPr>
          <a:xfrm>
            <a:off x="3203374" y="2694415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3" name="Google Shape;643;p60"/>
          <p:cNvSpPr/>
          <p:nvPr/>
        </p:nvSpPr>
        <p:spPr>
          <a:xfrm>
            <a:off x="3850552" y="2266442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4" name="Google Shape;644;p60"/>
          <p:cNvSpPr/>
          <p:nvPr/>
        </p:nvSpPr>
        <p:spPr>
          <a:xfrm>
            <a:off x="3495648" y="2423017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3787922" y="1984606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2911100" y="2840552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7" name="Google Shape;647;p60"/>
          <p:cNvSpPr/>
          <p:nvPr/>
        </p:nvSpPr>
        <p:spPr>
          <a:xfrm>
            <a:off x="4080196" y="2704853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p60"/>
          <p:cNvSpPr/>
          <p:nvPr/>
        </p:nvSpPr>
        <p:spPr>
          <a:xfrm>
            <a:off x="3349511" y="2840552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9" name="Google Shape;649;p60"/>
          <p:cNvSpPr/>
          <p:nvPr/>
        </p:nvSpPr>
        <p:spPr>
          <a:xfrm>
            <a:off x="3057237" y="2423018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2911100" y="2120305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8819929" y="2158699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2" name="Google Shape;652;p60"/>
          <p:cNvSpPr/>
          <p:nvPr/>
        </p:nvSpPr>
        <p:spPr>
          <a:xfrm>
            <a:off x="8966066" y="2419658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3" name="Google Shape;653;p60"/>
          <p:cNvSpPr/>
          <p:nvPr/>
        </p:nvSpPr>
        <p:spPr>
          <a:xfrm>
            <a:off x="8663354" y="2440535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4" name="Google Shape;654;p60"/>
          <p:cNvSpPr/>
          <p:nvPr/>
        </p:nvSpPr>
        <p:spPr>
          <a:xfrm>
            <a:off x="9112203" y="2586672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5" name="Google Shape;655;p60"/>
          <p:cNvSpPr/>
          <p:nvPr/>
        </p:nvSpPr>
        <p:spPr>
          <a:xfrm>
            <a:off x="8809491" y="2722370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6" name="Google Shape;656;p60"/>
          <p:cNvSpPr/>
          <p:nvPr/>
        </p:nvSpPr>
        <p:spPr>
          <a:xfrm>
            <a:off x="9112203" y="2273521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7" name="Google Shape;657;p60"/>
          <p:cNvSpPr/>
          <p:nvPr/>
        </p:nvSpPr>
        <p:spPr>
          <a:xfrm>
            <a:off x="8517217" y="2858069"/>
            <a:ext cx="292273" cy="281835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8" name="Google Shape;658;p60"/>
          <p:cNvSpPr txBox="1"/>
          <p:nvPr/>
        </p:nvSpPr>
        <p:spPr>
          <a:xfrm>
            <a:off x="2464771" y="3271938"/>
            <a:ext cx="32932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62 dépendances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9" name="Google Shape;659;p60"/>
          <p:cNvSpPr txBox="1"/>
          <p:nvPr/>
        </p:nvSpPr>
        <p:spPr>
          <a:xfrm>
            <a:off x="8183694" y="329802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27 dépendances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60"/>
          <p:cNvSpPr txBox="1"/>
          <p:nvPr/>
        </p:nvSpPr>
        <p:spPr>
          <a:xfrm>
            <a:off x="5758012" y="1980888"/>
            <a:ext cx="1323752" cy="131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fr-FR" sz="8000" u="none" cap="none" strike="noStrike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rPr>
              <a:t>VS</a:t>
            </a:r>
            <a:endParaRPr b="0" i="1" sz="8000" u="none" cap="none" strike="noStrike">
              <a:solidFill>
                <a:schemeClr val="dk1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1990246" y="3743651"/>
            <a:ext cx="3293241" cy="341586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8349004" y="3743650"/>
            <a:ext cx="1524000" cy="341586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5758008" y="5370984"/>
            <a:ext cx="189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Surface d'attaque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64" name="Google Shape;664;p60"/>
          <p:cNvCxnSpPr/>
          <p:nvPr/>
        </p:nvCxnSpPr>
        <p:spPr>
          <a:xfrm>
            <a:off x="3796205" y="4124653"/>
            <a:ext cx="2035503" cy="118591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5" name="Google Shape;665;p60"/>
          <p:cNvCxnSpPr/>
          <p:nvPr/>
        </p:nvCxnSpPr>
        <p:spPr>
          <a:xfrm flipH="1">
            <a:off x="6979086" y="4124653"/>
            <a:ext cx="2107324" cy="117715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66" name="Google Shape;6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Impact : Politique RSE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672" name="Google Shape;672;p61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Graphique, graphisme, clipart, conception&#10;&#10;Description générée automatiquement" id="673" name="Google Shape;67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997" y="257175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1"/>
          <p:cNvSpPr txBox="1"/>
          <p:nvPr/>
        </p:nvSpPr>
        <p:spPr>
          <a:xfrm>
            <a:off x="6346520" y="2651342"/>
            <a:ext cx="70980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fr-FR" sz="9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Piste Optimisation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682" name="Google Shape;682;p62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Appareils électroniques, capture d’écran, Site web&#10;&#10;Description générée automatiquement" id="683" name="Google Shape;6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450" y="1296250"/>
            <a:ext cx="2511325" cy="54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2"/>
          <p:cNvSpPr txBox="1"/>
          <p:nvPr/>
        </p:nvSpPr>
        <p:spPr>
          <a:xfrm>
            <a:off x="6211175" y="2200225"/>
            <a:ext cx="3836100" cy="26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3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Java 25 : AOT</a:t>
            </a:r>
            <a:endParaRPr sz="33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86" name="Google Shape;686;p62"/>
          <p:cNvCxnSpPr/>
          <p:nvPr/>
        </p:nvCxnSpPr>
        <p:spPr>
          <a:xfrm>
            <a:off x="5396700" y="1267725"/>
            <a:ext cx="0" cy="51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3"/>
          <p:cNvSpPr txBox="1"/>
          <p:nvPr>
            <p:ph idx="4294967295" type="body"/>
          </p:nvPr>
        </p:nvSpPr>
        <p:spPr>
          <a:xfrm>
            <a:off x="1035616" y="1638710"/>
            <a:ext cx="10052051" cy="32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fr-FR"/>
              <a:t>Avantages / Inconvénient</a:t>
            </a:r>
            <a:endParaRPr/>
          </a:p>
        </p:txBody>
      </p:sp>
      <p:sp>
        <p:nvSpPr>
          <p:cNvPr id="693" name="Google Shape;693;p63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94" name="Google Shape;694;p63"/>
          <p:cNvSpPr/>
          <p:nvPr/>
        </p:nvSpPr>
        <p:spPr>
          <a:xfrm>
            <a:off x="1023840" y="1280160"/>
            <a:ext cx="4730783" cy="468172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5" name="Google Shape;695;p63"/>
          <p:cNvSpPr txBox="1"/>
          <p:nvPr/>
        </p:nvSpPr>
        <p:spPr>
          <a:xfrm>
            <a:off x="1816608" y="1511808"/>
            <a:ext cx="30114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Tout 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63"/>
          <p:cNvSpPr txBox="1"/>
          <p:nvPr/>
        </p:nvSpPr>
        <p:spPr>
          <a:xfrm>
            <a:off x="1292352" y="2353056"/>
            <a:ext cx="4462272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Standard sur le marché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Beaucoup de fonctionnalité déjà écrite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Moins de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A501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Contraint par le 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Boite noire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Consomme plus de ressources, pas adapté dans une politique 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Plus grande exposition aux menaces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3"/>
          <p:cNvSpPr/>
          <p:nvPr/>
        </p:nvSpPr>
        <p:spPr>
          <a:xfrm>
            <a:off x="6437378" y="1280160"/>
            <a:ext cx="4730783" cy="468172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8" name="Google Shape;698;p63"/>
          <p:cNvSpPr txBox="1"/>
          <p:nvPr/>
        </p:nvSpPr>
        <p:spPr>
          <a:xfrm>
            <a:off x="7144512" y="1538353"/>
            <a:ext cx="3541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(Moins) FrameworkLess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63"/>
          <p:cNvSpPr txBox="1"/>
          <p:nvPr/>
        </p:nvSpPr>
        <p:spPr>
          <a:xfrm>
            <a:off x="6705887" y="2346960"/>
            <a:ext cx="4462272" cy="28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Léger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Peu contraignant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Stack technologique plus simple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Meilleure visibilité sur l’application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Consomme moins de ressources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6C643F"/>
                </a:solidFill>
                <a:latin typeface="Trebuchet MS"/>
                <a:ea typeface="Trebuchet MS"/>
                <a:cs typeface="Trebuchet MS"/>
                <a:sym typeface="Trebuchet MS"/>
              </a:rPr>
              <a:t>Moins d’exposition aux menaces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A501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Plus de code à faire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rgbClr val="2A5010"/>
                </a:solidFill>
                <a:latin typeface="Trebuchet MS"/>
                <a:ea typeface="Trebuchet MS"/>
                <a:cs typeface="Trebuchet MS"/>
                <a:sym typeface="Trebuchet MS"/>
              </a:rPr>
              <a:t>Hors des Standards habituels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3"/>
          <p:cNvSpPr txBox="1"/>
          <p:nvPr>
            <p:ph idx="1" type="body"/>
          </p:nvPr>
        </p:nvSpPr>
        <p:spPr>
          <a:xfrm>
            <a:off x="1023938" y="395288"/>
            <a:ext cx="10126662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Avantages / Inconvénient</a:t>
            </a:r>
            <a:endParaRPr/>
          </a:p>
        </p:txBody>
      </p:sp>
      <p:pic>
        <p:nvPicPr>
          <p:cNvPr id="701" name="Google Shape;7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4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Notre Quotidien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708" name="Google Shape;708;p64"/>
          <p:cNvSpPr txBox="1"/>
          <p:nvPr>
            <p:ph idx="4294967295" type="sldNum"/>
          </p:nvPr>
        </p:nvSpPr>
        <p:spPr>
          <a:xfrm>
            <a:off x="11507788" y="6042025"/>
            <a:ext cx="6842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09" name="Google Shape;709;p64"/>
          <p:cNvSpPr/>
          <p:nvPr/>
        </p:nvSpPr>
        <p:spPr>
          <a:xfrm>
            <a:off x="3499104" y="2045208"/>
            <a:ext cx="3133344" cy="2767584"/>
          </a:xfrm>
          <a:prstGeom prst="flowChartConnector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0" name="Google Shape;710;p64"/>
          <p:cNvSpPr/>
          <p:nvPr/>
        </p:nvSpPr>
        <p:spPr>
          <a:xfrm>
            <a:off x="5349890" y="2045208"/>
            <a:ext cx="3133344" cy="2767584"/>
          </a:xfrm>
          <a:prstGeom prst="flowChartConnector">
            <a:avLst/>
          </a:prstGeom>
          <a:solidFill>
            <a:srgbClr val="F0A273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1" name="Google Shape;711;p64"/>
          <p:cNvSpPr/>
          <p:nvPr/>
        </p:nvSpPr>
        <p:spPr>
          <a:xfrm>
            <a:off x="5349890" y="2353056"/>
            <a:ext cx="1142350" cy="2182368"/>
          </a:xfrm>
          <a:prstGeom prst="flowChartConnector">
            <a:avLst/>
          </a:prstGeom>
          <a:solidFill>
            <a:srgbClr val="C0B895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2" name="Google Shape;712;p64"/>
          <p:cNvSpPr txBox="1"/>
          <p:nvPr/>
        </p:nvSpPr>
        <p:spPr>
          <a:xfrm>
            <a:off x="5362246" y="3254066"/>
            <a:ext cx="16575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s’adapte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4"/>
          <p:cNvSpPr txBox="1"/>
          <p:nvPr/>
        </p:nvSpPr>
        <p:spPr>
          <a:xfrm>
            <a:off x="3801468" y="3356812"/>
            <a:ext cx="13453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4"/>
          <p:cNvSpPr txBox="1"/>
          <p:nvPr/>
        </p:nvSpPr>
        <p:spPr>
          <a:xfrm>
            <a:off x="6632448" y="3356812"/>
            <a:ext cx="1863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FrameworkLess</a:t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Marteau avec un remplissage uni" id="715" name="Google Shape;7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3321" y="2727400"/>
            <a:ext cx="475488" cy="4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5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723" name="Google Shape;723;p65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724" name="Google Shape;72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706" y="1195424"/>
            <a:ext cx="7231931" cy="4821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6486"/>
              <a:buNone/>
            </a:pPr>
            <a:r>
              <a:rPr lang="fr-FR"/>
              <a:t>Quelques définitions</a:t>
            </a:r>
            <a:endParaRPr/>
          </a:p>
        </p:txBody>
      </p:sp>
      <p:sp>
        <p:nvSpPr>
          <p:cNvPr id="233" name="Google Shape;233;p30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283431" y="1459130"/>
            <a:ext cx="9680448" cy="1319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1" i="0" lang="fr-FR" sz="2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 :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Il impose un cadre de travail, dû à sa construction même, guidant l'architecture logicielle voire conduisant le développeur à respecter certains patrons de conception.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283431" y="4891059"/>
            <a:ext cx="10159952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fr-FR" sz="2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Librairies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-FR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 informatique, une bibliothèque logicielle est une collection de routines, qui peuvent être déjà compilées et prêtes à être utilisées par des programmes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660889"/>
            <a:ext cx="2559565" cy="249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6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2" name="Google Shape;732;p66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pic>
        <p:nvPicPr>
          <p:cNvPr id="733" name="Google Shape;73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8" y="1273585"/>
            <a:ext cx="5003287" cy="50032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66"/>
          <p:cNvGrpSpPr/>
          <p:nvPr/>
        </p:nvGrpSpPr>
        <p:grpSpPr>
          <a:xfrm>
            <a:off x="5317435" y="1984264"/>
            <a:ext cx="6586330" cy="3138698"/>
            <a:chOff x="5317435" y="2598112"/>
            <a:chExt cx="6586330" cy="3138698"/>
          </a:xfrm>
        </p:grpSpPr>
        <p:pic>
          <p:nvPicPr>
            <p:cNvPr id="735" name="Google Shape;735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30361" y="2598112"/>
              <a:ext cx="5410200" cy="2895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6" name="Google Shape;736;p66"/>
            <p:cNvCxnSpPr/>
            <p:nvPr/>
          </p:nvCxnSpPr>
          <p:spPr>
            <a:xfrm flipH="1" rot="10800000">
              <a:off x="5317435" y="2874341"/>
              <a:ext cx="6586330" cy="2862469"/>
            </a:xfrm>
            <a:prstGeom prst="straightConnector1">
              <a:avLst/>
            </a:pr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7" name="Google Shape;737;p66"/>
            <p:cNvCxnSpPr/>
            <p:nvPr/>
          </p:nvCxnSpPr>
          <p:spPr>
            <a:xfrm>
              <a:off x="5495917" y="3114261"/>
              <a:ext cx="6311770" cy="2470154"/>
            </a:xfrm>
            <a:prstGeom prst="straightConnector1">
              <a:avLst/>
            </a:prstGeom>
            <a:noFill/>
            <a:ln cap="flat" cmpd="sng" w="444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38" name="Google Shape;73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7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744" name="Google Shape;74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501" y="1268425"/>
            <a:ext cx="1676526" cy="16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7"/>
          <p:cNvSpPr txBox="1"/>
          <p:nvPr/>
        </p:nvSpPr>
        <p:spPr>
          <a:xfrm>
            <a:off x="748500" y="2899495"/>
            <a:ext cx="259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 code et la présentation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140" y="5623560"/>
            <a:ext cx="1414333" cy="14278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ux tu augmenter la résolution" id="747" name="Google Shape;74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400" y="258875"/>
            <a:ext cx="8609949" cy="5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7"/>
          <p:cNvSpPr txBox="1"/>
          <p:nvPr/>
        </p:nvSpPr>
        <p:spPr>
          <a:xfrm>
            <a:off x="9791475" y="2958220"/>
            <a:ext cx="25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9" name="Google Shape;74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1474" y="1268425"/>
            <a:ext cx="1645850" cy="16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fr-FR" sz="3600"/>
              <a:t>‹#›</a:t>
            </a:fld>
            <a:endParaRPr sz="3600"/>
          </a:p>
        </p:txBody>
      </p:sp>
      <p:sp>
        <p:nvSpPr>
          <p:cNvPr id="244" name="Google Shape;244;p31"/>
          <p:cNvSpPr txBox="1"/>
          <p:nvPr/>
        </p:nvSpPr>
        <p:spPr>
          <a:xfrm>
            <a:off x="868016" y="793405"/>
            <a:ext cx="340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Boot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9071112" y="5360503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Javalin</a:t>
            </a:r>
            <a:endParaRPr b="0" i="0" sz="36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3750364" y="3497348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Lombok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8610600" y="2237888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997147" y="3386691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Librairie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868016" y="4991171"/>
            <a:ext cx="36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Marteau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690189" y="1926737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Hibernate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4856921" y="470239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Record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357806" y="3142285"/>
            <a:ext cx="3403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Compilation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8236225" y="1017156"/>
            <a:ext cx="2478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JDBI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4989442" y="4732257"/>
            <a:ext cx="341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Spring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180" y="5773042"/>
            <a:ext cx="1033334" cy="108495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733766" y="4921871"/>
            <a:ext cx="367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-FR" sz="4500" u="none" cap="none" strike="noStrik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Marteau</a:t>
            </a:r>
            <a:endParaRPr b="0" i="0" sz="23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Besoins</a:t>
            </a:r>
            <a:endParaRPr/>
          </a:p>
        </p:txBody>
      </p:sp>
      <p:sp>
        <p:nvSpPr>
          <p:cNvPr id="263" name="Google Shape;263;p32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4" name="Google Shape;264;p32"/>
          <p:cNvSpPr txBox="1"/>
          <p:nvPr/>
        </p:nvSpPr>
        <p:spPr>
          <a:xfrm>
            <a:off x="268224" y="4067968"/>
            <a:ext cx="1192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fr-FR" sz="28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Son besoin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Système de gestion de produit à installer sur des mini ordinateurs faibles en ressources, dans une approche green IT.</a:t>
            </a:r>
            <a:endParaRPr b="0" i="0" sz="2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200" y="1095939"/>
            <a:ext cx="3173601" cy="266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5180" y="5773042"/>
            <a:ext cx="1033334" cy="108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Choix de l’outil</a:t>
            </a:r>
            <a:endParaRPr/>
          </a:p>
        </p:txBody>
      </p:sp>
      <p:sp>
        <p:nvSpPr>
          <p:cNvPr id="273" name="Google Shape;273;p33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00" y="983189"/>
            <a:ext cx="5084479" cy="545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/>
              <a:t>Déjà du code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>
            <p:ph idx="4294967295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183" y="1122399"/>
            <a:ext cx="5553850" cy="183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0785" y="2498490"/>
            <a:ext cx="5913015" cy="3991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285" name="Google Shape;28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1298" y="1088159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287" name="Google Shape;28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848" y="3413659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288" name="Google Shape;28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5698" y="4709059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289" name="Google Shape;28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7998" y="5596459"/>
            <a:ext cx="1207505" cy="1125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, illustration, conception&#10;&#10;Le contenu généré par l’IA peut être incorrect." id="290" name="Google Shape;2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398" y="5438409"/>
            <a:ext cx="1207505" cy="112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1023841" y="394733"/>
            <a:ext cx="10127330" cy="701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None/>
            </a:pPr>
            <a:r>
              <a:rPr lang="fr-FR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Et si on gagnait du temps et du Code 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4869875" y="2755900"/>
            <a:ext cx="2724197" cy="1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949" y="4102092"/>
            <a:ext cx="28860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&#10;&#10;Le contenu généré par l’IA peut être incorrect."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321" y="1106407"/>
            <a:ext cx="3266943" cy="535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250" y="319417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775" y="319417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300" y="3194175"/>
            <a:ext cx="502650" cy="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5024" y="2402339"/>
            <a:ext cx="161925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5180" y="5773042"/>
            <a:ext cx="1033334" cy="10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acette">
  <a:themeElements>
    <a:clrScheme name="Facett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